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D6C14-D6F9-4078-84E6-7AFE64D721F0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50B19-C199-4B4B-9395-2826A1B93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Magnetis</a:t>
            </a:r>
            <a:r>
              <a:rPr lang="en-US" dirty="0"/>
              <a:t>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Observe and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 why the coil spins. (5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magnetic field direction of the tiny magnet. (3 points)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would you increase the spin of the motor? ( 5 points)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Show your solution.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/>
              <a:t>long straight wire carries a current of 100A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(a</a:t>
            </a:r>
            <a:r>
              <a:rPr lang="en-US" dirty="0"/>
              <a:t>) What is the force on an electron moving parallel to the wire, in the opposite direction to the current, at a speed of 1.0 x 10</a:t>
            </a:r>
            <a:r>
              <a:rPr lang="en-US" baseline="30000" dirty="0"/>
              <a:t>7</a:t>
            </a:r>
            <a:r>
              <a:rPr lang="en-US" dirty="0"/>
              <a:t> m/s when it is 10cm from the wire?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/>
              <a:t>b) What is the force on the electron under the same circumstances when it is moving perpendicularly toward the wire?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Draw the magnetic field lines (3 pts each)</a:t>
            </a:r>
            <a:endParaRPr lang="en-US" sz="36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533400" y="1905000"/>
            <a:ext cx="990600" cy="1143000"/>
            <a:chOff x="533400" y="1905000"/>
            <a:chExt cx="990600" cy="1143000"/>
          </a:xfrm>
        </p:grpSpPr>
        <p:grpSp>
          <p:nvGrpSpPr>
            <p:cNvPr id="16" name="Group 15"/>
            <p:cNvGrpSpPr/>
            <p:nvPr/>
          </p:nvGrpSpPr>
          <p:grpSpPr>
            <a:xfrm>
              <a:off x="1066800" y="1905000"/>
              <a:ext cx="457200" cy="1143000"/>
              <a:chOff x="838200" y="1447800"/>
              <a:chExt cx="457200" cy="11430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838200" y="1447800"/>
                <a:ext cx="457200" cy="1143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838200" y="1447800"/>
                <a:ext cx="457200" cy="457200"/>
                <a:chOff x="1752600" y="1447800"/>
                <a:chExt cx="457200" cy="4572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752600" y="1447800"/>
                  <a:ext cx="457200" cy="4572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1752600" y="14478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N</a:t>
                  </a:r>
                  <a:endParaRPr lang="en-US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838200" y="2133600"/>
                <a:ext cx="457200" cy="457200"/>
                <a:chOff x="2362200" y="2133600"/>
                <a:chExt cx="457200" cy="457200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2362200" y="2133600"/>
                  <a:ext cx="457200" cy="4572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362200" y="2133600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S</a:t>
                  </a:r>
                  <a:endParaRPr lang="en-US" dirty="0"/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>
            <a:xfrm>
              <a:off x="533400" y="19812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1.</a:t>
              </a:r>
              <a:endParaRPr lang="en-US" dirty="0"/>
            </a:p>
          </p:txBody>
        </p:sp>
      </p:grpSp>
      <p:sp>
        <p:nvSpPr>
          <p:cNvPr id="19" name="Donut 18"/>
          <p:cNvSpPr/>
          <p:nvPr/>
        </p:nvSpPr>
        <p:spPr>
          <a:xfrm>
            <a:off x="2819400" y="2743200"/>
            <a:ext cx="914400" cy="228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lowchart: Magnetic Disk 19"/>
          <p:cNvSpPr/>
          <p:nvPr/>
        </p:nvSpPr>
        <p:spPr>
          <a:xfrm>
            <a:off x="5410200" y="2514600"/>
            <a:ext cx="7620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66800" y="39624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62000" y="48006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20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143000" y="49530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4267200" y="3581400"/>
            <a:ext cx="457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urved Connector 28"/>
          <p:cNvCxnSpPr/>
          <p:nvPr/>
        </p:nvCxnSpPr>
        <p:spPr>
          <a:xfrm flipV="1">
            <a:off x="4267200" y="3429000"/>
            <a:ext cx="304800" cy="152400"/>
          </a:xfrm>
          <a:prstGeom prst="curvedConnector3">
            <a:avLst>
              <a:gd name="adj1" fmla="val 18593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19600" y="3581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4075906" y="3771106"/>
            <a:ext cx="9906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/>
          <p:nvPr/>
        </p:nvCxnSpPr>
        <p:spPr>
          <a:xfrm flipV="1">
            <a:off x="2971800" y="2590800"/>
            <a:ext cx="609600" cy="457200"/>
          </a:xfrm>
          <a:prstGeom prst="curvedConnector3">
            <a:avLst>
              <a:gd name="adj1" fmla="val 16015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2766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133600" y="3505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55" name="Oval 54"/>
          <p:cNvSpPr/>
          <p:nvPr/>
        </p:nvSpPr>
        <p:spPr>
          <a:xfrm>
            <a:off x="4038600" y="5334000"/>
            <a:ext cx="457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114800" y="5334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80" name="Curved Connector 79"/>
          <p:cNvCxnSpPr/>
          <p:nvPr/>
        </p:nvCxnSpPr>
        <p:spPr>
          <a:xfrm flipV="1">
            <a:off x="4343400" y="5105400"/>
            <a:ext cx="609600" cy="457200"/>
          </a:xfrm>
          <a:prstGeom prst="curvedConnector3">
            <a:avLst>
              <a:gd name="adj1" fmla="val 16015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4191794" y="4952206"/>
            <a:ext cx="762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638800" y="228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56388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pic>
        <p:nvPicPr>
          <p:cNvPr id="11266" name="Picture 2" descr="http://t3.gstatic.com/images?q=tbn:ANd9GcSjXU7E7UKPPjswgd-2EW4tvo4Tl9Cfwn2xqDGeZ-xexgjsgpxOW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393504">
            <a:off x="6029312" y="3552547"/>
            <a:ext cx="3590925" cy="1276350"/>
          </a:xfrm>
          <a:prstGeom prst="rect">
            <a:avLst/>
          </a:prstGeom>
          <a:noFill/>
        </p:spPr>
      </p:pic>
      <p:cxnSp>
        <p:nvCxnSpPr>
          <p:cNvPr id="93" name="Straight Arrow Connector 92"/>
          <p:cNvCxnSpPr/>
          <p:nvPr/>
        </p:nvCxnSpPr>
        <p:spPr>
          <a:xfrm rot="10800000">
            <a:off x="7543800" y="61722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8153400" y="6019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685800" y="3810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381000" y="4724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743200" y="2209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4953000" y="2286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3733800" y="3352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</a:t>
            </a:r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3581400" y="4953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6781800" y="5181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96200" cy="868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Draw the direction of the magnetic force due to the external magnetic field (2 pts each)</a:t>
            </a:r>
            <a:endParaRPr lang="en-US" sz="3200" dirty="0"/>
          </a:p>
        </p:txBody>
      </p:sp>
      <p:sp>
        <p:nvSpPr>
          <p:cNvPr id="54" name="Content Placeholder 53"/>
          <p:cNvSpPr>
            <a:spLocks noGrp="1"/>
          </p:cNvSpPr>
          <p:nvPr>
            <p:ph sz="half" idx="2"/>
          </p:nvPr>
        </p:nvSpPr>
        <p:spPr>
          <a:xfrm>
            <a:off x="685800" y="4648200"/>
            <a:ext cx="7772400" cy="1752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On the electron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On the proton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On the alpha particle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On the wire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762000" y="1600200"/>
            <a:ext cx="5334000" cy="2743200"/>
            <a:chOff x="762000" y="1143000"/>
            <a:chExt cx="5334000" cy="2743200"/>
          </a:xfrm>
        </p:grpSpPr>
        <p:grpSp>
          <p:nvGrpSpPr>
            <p:cNvPr id="33" name="Group 32"/>
            <p:cNvGrpSpPr/>
            <p:nvPr/>
          </p:nvGrpSpPr>
          <p:grpSpPr>
            <a:xfrm>
              <a:off x="762000" y="1219200"/>
              <a:ext cx="5334000" cy="2667000"/>
              <a:chOff x="762000" y="1981200"/>
              <a:chExt cx="2209800" cy="1373188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762000" y="1981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762000" y="2133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762000" y="2286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762000" y="2438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762000" y="2590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762000" y="2743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762000" y="2895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762000" y="3048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762000" y="3200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762000" y="3352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Oval 35"/>
            <p:cNvSpPr/>
            <p:nvPr/>
          </p:nvSpPr>
          <p:spPr>
            <a:xfrm>
              <a:off x="990600" y="1828800"/>
              <a:ext cx="304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0600" y="17526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>
              <a:off x="647700" y="2551906"/>
              <a:ext cx="9906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3352800" y="11430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905000" y="32766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52800" y="1143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812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10800000">
              <a:off x="1676400" y="1371600"/>
              <a:ext cx="16002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2286000" y="2133600"/>
              <a:ext cx="1143000" cy="11430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4343400" y="1219200"/>
              <a:ext cx="76200" cy="2590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3924300" y="2552700"/>
              <a:ext cx="12954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4648200" y="1905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7065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Draw the direction of the magnetic force due to the current carrying wire (2 pts each)</a:t>
            </a:r>
            <a:endParaRPr lang="en-US" sz="3200" dirty="0"/>
          </a:p>
        </p:txBody>
      </p:sp>
      <p:sp>
        <p:nvSpPr>
          <p:cNvPr id="54" name="Content Placeholder 5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2286000"/>
          </a:xfrm>
        </p:spPr>
        <p:txBody>
          <a:bodyPr/>
          <a:lstStyle/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On the electron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On the proton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On the alpha particle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85800" y="2209800"/>
            <a:ext cx="3657600" cy="3341132"/>
            <a:chOff x="990600" y="1066800"/>
            <a:chExt cx="2514600" cy="2655332"/>
          </a:xfrm>
        </p:grpSpPr>
        <p:sp>
          <p:nvSpPr>
            <p:cNvPr id="36" name="Oval 35"/>
            <p:cNvSpPr/>
            <p:nvPr/>
          </p:nvSpPr>
          <p:spPr>
            <a:xfrm>
              <a:off x="990600" y="1828800"/>
              <a:ext cx="304800" cy="304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0600" y="17526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>
              <a:off x="647700" y="2551906"/>
              <a:ext cx="9906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2286000" y="11430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86000" y="11430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10800000">
              <a:off x="1676400" y="1371600"/>
              <a:ext cx="4572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1447800" y="1066800"/>
              <a:ext cx="76200" cy="2590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1105694" y="2551906"/>
              <a:ext cx="12954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600200" y="3352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  <a:endParaRPr lang="en-US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3048000" y="1447800"/>
              <a:ext cx="3810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48000" y="1524000"/>
              <a:ext cx="4572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2019300" y="1943100"/>
              <a:ext cx="1066800" cy="83820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01000" cy="17065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Draw the direction of the magnetic force due to the current carrying loop (2 pts each)</a:t>
            </a:r>
            <a:endParaRPr lang="en-US" sz="3200" dirty="0"/>
          </a:p>
        </p:txBody>
      </p:sp>
      <p:sp>
        <p:nvSpPr>
          <p:cNvPr id="54" name="Content Placeholder 5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2286000"/>
          </a:xfrm>
        </p:spPr>
        <p:txBody>
          <a:bodyPr/>
          <a:lstStyle/>
          <a:p>
            <a:pPr marL="514350" indent="-514350">
              <a:buFont typeface="+mj-lt"/>
              <a:buAutoNum type="arabicPeriod" startAt="16"/>
            </a:pPr>
            <a:r>
              <a:rPr lang="en-US" dirty="0" smtClean="0"/>
              <a:t>On the electron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US" dirty="0" smtClean="0"/>
              <a:t>On the proton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US" dirty="0" smtClean="0"/>
              <a:t>On the alpha particle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62000" y="2286000"/>
            <a:ext cx="3566427" cy="3048001"/>
            <a:chOff x="762000" y="2286000"/>
            <a:chExt cx="3566427" cy="3048001"/>
          </a:xfrm>
        </p:grpSpPr>
        <p:sp>
          <p:nvSpPr>
            <p:cNvPr id="36" name="Oval 35"/>
            <p:cNvSpPr/>
            <p:nvPr/>
          </p:nvSpPr>
          <p:spPr>
            <a:xfrm>
              <a:off x="2131550" y="3227975"/>
              <a:ext cx="498018" cy="47410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31550" y="3227975"/>
              <a:ext cx="622523" cy="574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>
              <a:off x="1533620" y="4562283"/>
              <a:ext cx="1540840" cy="2595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2131550" y="2286000"/>
              <a:ext cx="622523" cy="5926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17147" y="2286000"/>
              <a:ext cx="498018" cy="574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10800000">
              <a:off x="1368959" y="2665908"/>
              <a:ext cx="747027" cy="247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3501100" y="4546740"/>
              <a:ext cx="498018" cy="574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</a:t>
              </a:r>
              <a:endParaRPr lang="en-US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3610041" y="2784433"/>
              <a:ext cx="622523" cy="5926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581400" y="2819400"/>
              <a:ext cx="747027" cy="592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1473060" y="3749674"/>
              <a:ext cx="1659366" cy="136955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Donut 16"/>
            <p:cNvSpPr/>
            <p:nvPr/>
          </p:nvSpPr>
          <p:spPr>
            <a:xfrm>
              <a:off x="762000" y="4075753"/>
              <a:ext cx="2910293" cy="282593"/>
            </a:xfrm>
            <a:prstGeom prst="don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8" name="Curved Connector 17"/>
            <p:cNvCxnSpPr/>
            <p:nvPr/>
          </p:nvCxnSpPr>
          <p:spPr>
            <a:xfrm flipV="1">
              <a:off x="2987518" y="3981555"/>
              <a:ext cx="684775" cy="565185"/>
            </a:xfrm>
            <a:prstGeom prst="curvedConnector3">
              <a:avLst>
                <a:gd name="adj1" fmla="val 16015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800" dirty="0" smtClean="0"/>
              <a:t>Compare the quantities in columns I &amp; II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</a:t>
            </a:r>
          </a:p>
          <a:p>
            <a:r>
              <a:rPr lang="en-US" dirty="0" smtClean="0"/>
              <a:t>A if the quantity in I is greater than the quantity in II</a:t>
            </a:r>
          </a:p>
          <a:p>
            <a:r>
              <a:rPr lang="en-US" dirty="0" smtClean="0"/>
              <a:t>B if the quantity in II is greater than the quantity in I</a:t>
            </a:r>
          </a:p>
          <a:p>
            <a:r>
              <a:rPr lang="en-US" dirty="0" smtClean="0"/>
              <a:t>C if the quantities in I &amp;II are equal</a:t>
            </a:r>
          </a:p>
          <a:p>
            <a:r>
              <a:rPr lang="en-US" dirty="0" smtClean="0"/>
              <a:t>D if the quantities in I &amp;II cannot be compared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4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438400"/>
                <a:gridCol w="2286001"/>
                <a:gridCol w="28956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</a:t>
                      </a:r>
                      <a:r>
                        <a:rPr lang="en-US" baseline="0" dirty="0" smtClean="0"/>
                        <a:t> 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field strength of a bar magnet’s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South</a:t>
                      </a:r>
                      <a:r>
                        <a:rPr lang="en-US" baseline="0" dirty="0" smtClean="0"/>
                        <a:t> pole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field strength at point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Magnetic field strength at point B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force if the particle were a proton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force if the particle were a proton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acceleration if the particle were a proton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acceleration if the particle were an electron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Direction of motion</a:t>
                      </a:r>
                      <a:r>
                        <a:rPr lang="en-US" baseline="0" dirty="0" smtClean="0"/>
                        <a:t> if </a:t>
                      </a:r>
                      <a:r>
                        <a:rPr lang="en-US" dirty="0" smtClean="0"/>
                        <a:t>the particle were a proton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Direction of motion</a:t>
                      </a:r>
                      <a:r>
                        <a:rPr lang="en-US" baseline="0" dirty="0" smtClean="0"/>
                        <a:t> if </a:t>
                      </a:r>
                      <a:r>
                        <a:rPr lang="en-US" dirty="0" smtClean="0"/>
                        <a:t>the particle were an electron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3733800" y="2057400"/>
            <a:ext cx="1828800" cy="1283987"/>
            <a:chOff x="838200" y="3276345"/>
            <a:chExt cx="1828800" cy="1283987"/>
          </a:xfrm>
        </p:grpSpPr>
        <p:grpSp>
          <p:nvGrpSpPr>
            <p:cNvPr id="34" name="Group 32"/>
            <p:cNvGrpSpPr/>
            <p:nvPr/>
          </p:nvGrpSpPr>
          <p:grpSpPr>
            <a:xfrm>
              <a:off x="838200" y="3276068"/>
              <a:ext cx="1828800" cy="1219263"/>
              <a:chOff x="762000" y="1981200"/>
              <a:chExt cx="2209800" cy="1373188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762000" y="1981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762000" y="2133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762000" y="2286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762000" y="2438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762000" y="2590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762000" y="2743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>
                <a:off x="762000" y="2895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762000" y="3048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762000" y="3200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762000" y="3352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1066800" y="34290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33600" y="41910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57600" y="3657600"/>
            <a:ext cx="1828800" cy="1524000"/>
            <a:chOff x="3276600" y="4572000"/>
            <a:chExt cx="1828800" cy="1295186"/>
          </a:xfrm>
        </p:grpSpPr>
        <p:grpSp>
          <p:nvGrpSpPr>
            <p:cNvPr id="48" name="Group 32"/>
            <p:cNvGrpSpPr/>
            <p:nvPr/>
          </p:nvGrpSpPr>
          <p:grpSpPr>
            <a:xfrm>
              <a:off x="3276600" y="4647923"/>
              <a:ext cx="1828800" cy="1219263"/>
              <a:chOff x="762000" y="1981200"/>
              <a:chExt cx="2209800" cy="1373188"/>
            </a:xfrm>
          </p:grpSpPr>
          <p:cxnSp>
            <p:nvCxnSpPr>
              <p:cNvPr id="51" name="Straight Arrow Connector 50"/>
              <p:cNvCxnSpPr/>
              <p:nvPr/>
            </p:nvCxnSpPr>
            <p:spPr>
              <a:xfrm>
                <a:off x="762000" y="1981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762000" y="2133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762000" y="2286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762000" y="2438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762000" y="2590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762000" y="2743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762000" y="2895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762000" y="3048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762000" y="3200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762000" y="3352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Oval 60"/>
            <p:cNvSpPr/>
            <p:nvPr/>
          </p:nvSpPr>
          <p:spPr>
            <a:xfrm>
              <a:off x="3810000" y="4572000"/>
              <a:ext cx="304800" cy="381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5400000">
              <a:off x="3582194" y="5333206"/>
              <a:ext cx="762000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229606" cy="605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209800"/>
                <a:gridCol w="2667000"/>
                <a:gridCol w="2743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24.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force on the proton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force on the alpha particle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Acceleration of the proton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Acceleration of the alpha particle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26.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Direction of motion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dirty="0" smtClean="0"/>
                        <a:t>the proton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Direction of motion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dirty="0" smtClean="0"/>
                        <a:t>the alpha</a:t>
                      </a:r>
                      <a:r>
                        <a:rPr lang="en-US" baseline="0" dirty="0" smtClean="0"/>
                        <a:t> particle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27.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If the current is 2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field 20cm from a straight current carrying wire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If the current is 4A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There are 5 loops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field inside</a:t>
                      </a:r>
                      <a:r>
                        <a:rPr lang="en-US" baseline="0" dirty="0" smtClean="0"/>
                        <a:t> a 10-cm radius loop carrying a current of 1A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There are 3 loops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29.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an air core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Magnetic field inside a solenoid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 paramagnetic</a:t>
                      </a:r>
                      <a:r>
                        <a:rPr lang="en-US" baseline="0" dirty="0" smtClean="0"/>
                        <a:t> core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an air core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 diamagnetic core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 ferromagnetic</a:t>
                      </a:r>
                      <a:r>
                        <a:rPr lang="en-US" baseline="0" dirty="0" smtClean="0"/>
                        <a:t> core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a paramagnetic core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0" name="Group 49"/>
          <p:cNvGrpSpPr/>
          <p:nvPr/>
        </p:nvGrpSpPr>
        <p:grpSpPr>
          <a:xfrm>
            <a:off x="3581400" y="914400"/>
            <a:ext cx="2133600" cy="1828800"/>
            <a:chOff x="3581400" y="4648200"/>
            <a:chExt cx="1828800" cy="1524000"/>
          </a:xfrm>
        </p:grpSpPr>
        <p:grpSp>
          <p:nvGrpSpPr>
            <p:cNvPr id="6" name="Group 32"/>
            <p:cNvGrpSpPr/>
            <p:nvPr/>
          </p:nvGrpSpPr>
          <p:grpSpPr>
            <a:xfrm>
              <a:off x="3581400" y="4737536"/>
              <a:ext cx="1828800" cy="1434664"/>
              <a:chOff x="762000" y="1981200"/>
              <a:chExt cx="2209800" cy="1373188"/>
            </a:xfrm>
          </p:grpSpPr>
          <p:cxnSp>
            <p:nvCxnSpPr>
              <p:cNvPr id="51" name="Straight Arrow Connector 50"/>
              <p:cNvCxnSpPr/>
              <p:nvPr/>
            </p:nvCxnSpPr>
            <p:spPr>
              <a:xfrm>
                <a:off x="762000" y="1981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762000" y="2133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762000" y="2286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762000" y="2438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762000" y="2590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762000" y="27432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762000" y="28956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762000" y="30480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762000" y="32004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762000" y="3352800"/>
                <a:ext cx="2209800" cy="1588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Oval 60"/>
            <p:cNvSpPr/>
            <p:nvPr/>
          </p:nvSpPr>
          <p:spPr>
            <a:xfrm>
              <a:off x="3733800" y="4648200"/>
              <a:ext cx="304800" cy="448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5400000">
              <a:off x="3438684" y="5552916"/>
              <a:ext cx="896619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4114800" y="4648200"/>
              <a:ext cx="304800" cy="448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>
              <a:stCxn id="31" idx="4"/>
            </p:cNvCxnSpPr>
            <p:nvPr/>
          </p:nvCxnSpPr>
          <p:spPr>
            <a:xfrm rot="16200000" flipH="1">
              <a:off x="4605655" y="4758054"/>
              <a:ext cx="389893" cy="1066802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733800" y="4724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114800" y="47244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19600" y="48768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30 deg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6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209800"/>
                <a:gridCol w="2667000"/>
                <a:gridCol w="2743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32.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 time t = 0</a:t>
                      </a:r>
                      <a:r>
                        <a:rPr lang="en-US" baseline="0" dirty="0" smtClean="0"/>
                        <a:t> 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 field inside a solenoid with a ferromagnetic 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</a:t>
                      </a:r>
                      <a:r>
                        <a:rPr lang="en-US" baseline="0" dirty="0" smtClean="0"/>
                        <a:t> time t ≠ 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33.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Of a small 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Magnetic field strength 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Of a large magnet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On a stationary 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Magnetic</a:t>
                      </a:r>
                      <a:r>
                        <a:rPr lang="en-US" baseline="0" dirty="0" smtClean="0"/>
                        <a:t> force due to an external magnetic 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 an</a:t>
                      </a:r>
                      <a:r>
                        <a:rPr lang="en-US" baseline="0" dirty="0" smtClean="0"/>
                        <a:t> electron moving parallel to the magnetic field.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35.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Permanent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Difficulty of magnetizing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Temporary magnets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530</Words>
  <Application>Microsoft Office PowerPoint</Application>
  <PresentationFormat>On-screen Show (4:3)</PresentationFormat>
  <Paragraphs>139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Magnetism</vt:lpstr>
      <vt:lpstr>Draw the magnetic field lines (3 pts each)</vt:lpstr>
      <vt:lpstr>Draw the direction of the magnetic force due to the external magnetic field (2 pts each)</vt:lpstr>
      <vt:lpstr>Draw the direction of the magnetic force due to the current carrying wire (2 pts each)</vt:lpstr>
      <vt:lpstr>Draw the direction of the magnetic force due to the current carrying loop (2 pts each)</vt:lpstr>
      <vt:lpstr>Compare the quantities in columns I &amp; II</vt:lpstr>
      <vt:lpstr>Slide 7</vt:lpstr>
      <vt:lpstr>Slide 8</vt:lpstr>
      <vt:lpstr>Slide 9</vt:lpstr>
      <vt:lpstr>Observe and …</vt:lpstr>
      <vt:lpstr>Show your solution.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Magnetism</dc:title>
  <dc:creator>ASUS P5PE-VM</dc:creator>
  <cp:lastModifiedBy>MSU-IIT</cp:lastModifiedBy>
  <cp:revision>28</cp:revision>
  <dcterms:created xsi:type="dcterms:W3CDTF">2010-11-14T01:40:59Z</dcterms:created>
  <dcterms:modified xsi:type="dcterms:W3CDTF">2010-11-15T15:01:48Z</dcterms:modified>
</cp:coreProperties>
</file>